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22"/>
  </p:notesMasterIdLst>
  <p:sldIdLst>
    <p:sldId id="277" r:id="rId2"/>
    <p:sldId id="258" r:id="rId3"/>
    <p:sldId id="278" r:id="rId4"/>
    <p:sldId id="282" r:id="rId5"/>
    <p:sldId id="283" r:id="rId6"/>
    <p:sldId id="265" r:id="rId7"/>
    <p:sldId id="261" r:id="rId8"/>
    <p:sldId id="262" r:id="rId9"/>
    <p:sldId id="263" r:id="rId10"/>
    <p:sldId id="264" r:id="rId11"/>
    <p:sldId id="268" r:id="rId12"/>
    <p:sldId id="270" r:id="rId13"/>
    <p:sldId id="271" r:id="rId14"/>
    <p:sldId id="272" r:id="rId15"/>
    <p:sldId id="273" r:id="rId16"/>
    <p:sldId id="284" r:id="rId17"/>
    <p:sldId id="274" r:id="rId18"/>
    <p:sldId id="275" r:id="rId19"/>
    <p:sldId id="276" r:id="rId20"/>
    <p:sldId id="25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-90" y="-2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435F25-9CD3-4CED-8FD7-57BC0AC5D4AC}" type="datetimeFigureOut">
              <a:rPr lang="en-US" smtClean="0"/>
              <a:pPr/>
              <a:t>3/13/2010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9E2F3-7041-4A77-B753-ADCE193D61C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9E2F3-7041-4A77-B753-ADCE193D61C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9E2F3-7041-4A77-B753-ADCE193D61C2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9E2F3-7041-4A77-B753-ADCE193D61C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9E2F3-7041-4A77-B753-ADCE193D61C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9E2F3-7041-4A77-B753-ADCE193D61C2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9E2F3-7041-4A77-B753-ADCE193D61C2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9E2F3-7041-4A77-B753-ADCE193D61C2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9E2F3-7041-4A77-B753-ADCE193D61C2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9E2F3-7041-4A77-B753-ADCE193D61C2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9E2F3-7041-4A77-B753-ADCE193D61C2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9E2F3-7041-4A77-B753-ADCE193D61C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9E2F3-7041-4A77-B753-ADCE193D61C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9E2F3-7041-4A77-B753-ADCE193D61C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9E2F3-7041-4A77-B753-ADCE193D61C2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9E2F3-7041-4A77-B753-ADCE193D61C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9E2F3-7041-4A77-B753-ADCE193D61C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9E2F3-7041-4A77-B753-ADCE193D61C2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9E2F3-7041-4A77-B753-ADCE193D61C2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1828800" y="2173288"/>
            <a:ext cx="4954588" cy="12192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429000"/>
            <a:ext cx="4953000" cy="1868488"/>
          </a:xfrm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3/7/2010</a:t>
            </a:r>
            <a:endParaRPr lang="en-US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Yvonne V. Richardson, Instructor</a:t>
            </a:r>
            <a:endParaRPr lang="en-US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33FFA0C-1C06-495A-A6D6-4BD7E6712F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3/7/2010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Yvonne V. Richardson, Instructor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3FFA0C-1C06-495A-A6D6-4BD7E6712F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0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7145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0013" y="381000"/>
            <a:ext cx="4992687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3/7/2010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Yvonne V. Richardson, Instructor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3FFA0C-1C06-495A-A6D6-4BD7E6712F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3/7/2010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Yvonne V. Richardson, Instructor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3FFA0C-1C06-495A-A6D6-4BD7E6712F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3/7/2010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Yvonne V. Richardson, Instructor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3FFA0C-1C06-495A-A6D6-4BD7E6712F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676400"/>
            <a:ext cx="3352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76400"/>
            <a:ext cx="3352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3/7/2010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Yvonne V. Richardson, Instructor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3FFA0C-1C06-495A-A6D6-4BD7E6712F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0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3/7/2010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Yvonne V. Richardson, Instructor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3FFA0C-1C06-495A-A6D6-4BD7E6712F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3/7/2010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Yvonne V. Richardson, Instructor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3FFA0C-1C06-495A-A6D6-4BD7E6712F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3/7/2010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Yvonne V. Richardson, Instructor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3FFA0C-1C06-495A-A6D6-4BD7E6712F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0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3/7/2010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Yvonne V. Richardson, Instructor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3FFA0C-1C06-495A-A6D6-4BD7E6712F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0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3/7/2010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Yvonne V. Richardson, Instructor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3FFA0C-1C06-495A-A6D6-4BD7E6712F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0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370013" y="381000"/>
            <a:ext cx="68595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676400"/>
            <a:ext cx="6858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228600" y="6326188"/>
            <a:ext cx="190500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kumimoji="0" sz="1200"/>
            </a:lvl1pPr>
          </a:lstStyle>
          <a:p>
            <a:r>
              <a:rPr lang="en-US" smtClean="0"/>
              <a:t>3/7/2010</a:t>
            </a:r>
            <a:endParaRPr lang="en-US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0" y="6324600"/>
            <a:ext cx="28956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/>
            </a:lvl1pPr>
          </a:lstStyle>
          <a:p>
            <a:r>
              <a:rPr lang="en-US" smtClean="0"/>
              <a:t>Yvonne V. Richardson, Instructor</a:t>
            </a:r>
            <a:endParaRPr lang="en-US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410200" y="6324600"/>
            <a:ext cx="19050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1"/>
            </a:lvl1pPr>
          </a:lstStyle>
          <a:p>
            <a:fld id="{833FFA0C-1C06-495A-A6D6-4BD7E6712FA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advClick="0" advTm="0">
    <p:fade thruBlk="1"/>
  </p:transition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200">
          <a:solidFill>
            <a:srgbClr val="00000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00000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0000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0.wav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1.wav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2.wav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3.wav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4.wav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5.wav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6.wav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7.wav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8.wav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9.wav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.wav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.wav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4.wav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5.wav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6.wav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7.wav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8.wav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9.wav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295400" y="533400"/>
            <a:ext cx="6705600" cy="1676400"/>
          </a:xfrm>
        </p:spPr>
        <p:txBody>
          <a:bodyPr/>
          <a:lstStyle/>
          <a:p>
            <a:pPr algn="ctr"/>
            <a:r>
              <a:rPr lang="en-US" dirty="0" smtClean="0"/>
              <a:t>MATHEMATICS 2</a:t>
            </a:r>
            <a:br>
              <a:rPr lang="en-US" dirty="0" smtClean="0"/>
            </a:br>
            <a:r>
              <a:rPr lang="en-US" dirty="0" smtClean="0"/>
              <a:t>M2.4: Probability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371600" y="3581400"/>
            <a:ext cx="6553200" cy="1219200"/>
          </a:xfrm>
        </p:spPr>
        <p:txBody>
          <a:bodyPr/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Yvonne V. Richardson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 smtClean="0"/>
              <a:t>3/7/2010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3FFA0C-1C06-495A-A6D6-4BD7E6712FAF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324600"/>
            <a:ext cx="3810000" cy="379413"/>
          </a:xfrm>
        </p:spPr>
        <p:txBody>
          <a:bodyPr/>
          <a:lstStyle/>
          <a:p>
            <a:r>
              <a:rPr lang="en-US" smtClean="0"/>
              <a:t>Yvonne V. Richardson, Instructor</a:t>
            </a:r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1371600" y="2209800"/>
            <a:ext cx="6553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M2.4.C Permutations, Combinations, and Factorials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Clip 01.wav">
            <a:hlinkClick r:id="" action="ppaction://media"/>
          </p:cNvPr>
          <p:cNvPicPr>
            <a:picLocks noRot="1" noChangeAspect="1"/>
          </p:cNvPicPr>
          <p:nvPr>
            <a:wavAudioFile r:embed="rId1" name="Clip 01.wav"/>
          </p:nvPr>
        </p:nvPicPr>
        <p:blipFill>
          <a:blip r:embed="rId3" cstate="print"/>
          <a:stretch>
            <a:fillRect/>
          </a:stretch>
        </p:blipFill>
        <p:spPr>
          <a:xfrm>
            <a:off x="8458200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295400" y="533400"/>
            <a:ext cx="6705600" cy="1676400"/>
          </a:xfrm>
        </p:spPr>
        <p:txBody>
          <a:bodyPr/>
          <a:lstStyle/>
          <a:p>
            <a:pPr algn="ctr"/>
            <a:r>
              <a:rPr lang="en-US" dirty="0" smtClean="0"/>
              <a:t>MATHEMATICS 2</a:t>
            </a:r>
            <a:br>
              <a:rPr lang="en-US" dirty="0" smtClean="0"/>
            </a:br>
            <a:r>
              <a:rPr lang="en-US" dirty="0" smtClean="0"/>
              <a:t>M2.4: Probability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371600" y="2438400"/>
            <a:ext cx="6553200" cy="1219200"/>
          </a:xfrm>
        </p:spPr>
        <p:txBody>
          <a:bodyPr/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51 * 50 * 49 * 48 * 47 * 46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 smtClean="0"/>
              <a:t>3/7/2010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3FFA0C-1C06-495A-A6D6-4BD7E6712FA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324600"/>
            <a:ext cx="3810000" cy="379413"/>
          </a:xfrm>
        </p:spPr>
        <p:txBody>
          <a:bodyPr/>
          <a:lstStyle/>
          <a:p>
            <a:r>
              <a:rPr lang="en-US" smtClean="0"/>
              <a:t>Yvonne V. Richardson, Instructor</a:t>
            </a:r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1371600" y="2057400"/>
            <a:ext cx="6553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Permutations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Clip 2-10.wav">
            <a:hlinkClick r:id="" action="ppaction://media"/>
          </p:cNvPr>
          <p:cNvPicPr>
            <a:picLocks noRot="1" noChangeAspect="1"/>
          </p:cNvPicPr>
          <p:nvPr>
            <a:wavAudioFile r:embed="rId1" name="Clip 2-10.wav"/>
          </p:nvPr>
        </p:nvPicPr>
        <p:blipFill>
          <a:blip r:embed="rId4" cstate="print"/>
          <a:stretch>
            <a:fillRect/>
          </a:stretch>
        </p:blipFill>
        <p:spPr>
          <a:xfrm>
            <a:off x="8458200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295400" y="533400"/>
            <a:ext cx="6705600" cy="1676400"/>
          </a:xfrm>
        </p:spPr>
        <p:txBody>
          <a:bodyPr/>
          <a:lstStyle/>
          <a:p>
            <a:pPr algn="ctr"/>
            <a:r>
              <a:rPr lang="en-US" dirty="0" smtClean="0"/>
              <a:t>MATHEMATICS 2</a:t>
            </a:r>
            <a:br>
              <a:rPr lang="en-US" dirty="0" smtClean="0"/>
            </a:br>
            <a:r>
              <a:rPr lang="en-US" dirty="0" smtClean="0"/>
              <a:t>M2.4: Probability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371600" y="2057400"/>
            <a:ext cx="6553200" cy="1219200"/>
          </a:xfrm>
        </p:spPr>
        <p:txBody>
          <a:bodyPr/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n!</a:t>
            </a:r>
          </a:p>
          <a:p>
            <a:pPr algn="ctr"/>
            <a:r>
              <a:rPr lang="en-US" dirty="0" smtClean="0">
                <a:sym typeface="Symbol"/>
              </a:rPr>
              <a:t></a:t>
            </a:r>
            <a:endParaRPr lang="en-US" dirty="0" smtClean="0"/>
          </a:p>
          <a:p>
            <a:pPr algn="ctr"/>
            <a:r>
              <a:rPr lang="en-US" dirty="0" smtClean="0"/>
              <a:t>(n-k)!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n = the number of events</a:t>
            </a:r>
          </a:p>
          <a:p>
            <a:pPr algn="ctr"/>
            <a:r>
              <a:rPr lang="en-US" dirty="0" smtClean="0"/>
              <a:t>k = the number of items chosen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 smtClean="0"/>
              <a:t>3/7/2010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3FFA0C-1C06-495A-A6D6-4BD7E6712FA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324600"/>
            <a:ext cx="3810000" cy="379413"/>
          </a:xfrm>
        </p:spPr>
        <p:txBody>
          <a:bodyPr/>
          <a:lstStyle/>
          <a:p>
            <a:r>
              <a:rPr lang="en-US" smtClean="0"/>
              <a:t>Yvonne V. Richardson, Instructor</a:t>
            </a:r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1371600" y="2057400"/>
            <a:ext cx="6553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Permutations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Clip 05.wav">
            <a:hlinkClick r:id="" action="ppaction://media"/>
          </p:cNvPr>
          <p:cNvPicPr>
            <a:picLocks noRot="1" noChangeAspect="1"/>
          </p:cNvPicPr>
          <p:nvPr>
            <a:wavAudioFile r:embed="rId1" name="Clip 05.wav"/>
          </p:nvPr>
        </p:nvPicPr>
        <p:blipFill>
          <a:blip r:embed="rId4" cstate="print"/>
          <a:stretch>
            <a:fillRect/>
          </a:stretch>
        </p:blipFill>
        <p:spPr>
          <a:xfrm>
            <a:off x="8458200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295400" y="533400"/>
            <a:ext cx="6705600" cy="1676400"/>
          </a:xfrm>
        </p:spPr>
        <p:txBody>
          <a:bodyPr/>
          <a:lstStyle/>
          <a:p>
            <a:pPr algn="ctr"/>
            <a:r>
              <a:rPr lang="en-US" dirty="0" smtClean="0"/>
              <a:t>MATHEMATICS 2</a:t>
            </a:r>
            <a:br>
              <a:rPr lang="en-US" dirty="0" smtClean="0"/>
            </a:br>
            <a:r>
              <a:rPr lang="en-US" dirty="0" smtClean="0"/>
              <a:t>M2.4: Probability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371600" y="2057400"/>
            <a:ext cx="6553200" cy="1219200"/>
          </a:xfrm>
        </p:spPr>
        <p:txBody>
          <a:bodyPr/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n!</a:t>
            </a:r>
          </a:p>
          <a:p>
            <a:pPr algn="ctr"/>
            <a:r>
              <a:rPr lang="en-US" dirty="0" smtClean="0">
                <a:sym typeface="Symbol"/>
              </a:rPr>
              <a:t></a:t>
            </a:r>
            <a:endParaRPr lang="en-US" dirty="0" smtClean="0"/>
          </a:p>
          <a:p>
            <a:pPr algn="ctr"/>
            <a:r>
              <a:rPr lang="en-US" dirty="0" smtClean="0"/>
              <a:t>(n-k)!</a:t>
            </a:r>
          </a:p>
          <a:p>
            <a:pPr algn="ctr"/>
            <a:r>
              <a:rPr lang="en-US" dirty="0" smtClean="0">
                <a:sym typeface="Symbol"/>
              </a:rPr>
              <a:t></a:t>
            </a:r>
          </a:p>
          <a:p>
            <a:pPr algn="ctr"/>
            <a:r>
              <a:rPr lang="en-US" dirty="0" smtClean="0"/>
              <a:t>k!</a:t>
            </a:r>
          </a:p>
          <a:p>
            <a:pPr algn="ctr"/>
            <a:r>
              <a:rPr lang="en-US" dirty="0" smtClean="0"/>
              <a:t>n = the number of events</a:t>
            </a:r>
          </a:p>
          <a:p>
            <a:pPr algn="ctr"/>
            <a:r>
              <a:rPr lang="en-US" dirty="0" smtClean="0"/>
              <a:t>k = the number of items chosen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 smtClean="0"/>
              <a:t>3/7/2010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3FFA0C-1C06-495A-A6D6-4BD7E6712FA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324600"/>
            <a:ext cx="3810000" cy="379413"/>
          </a:xfrm>
        </p:spPr>
        <p:txBody>
          <a:bodyPr/>
          <a:lstStyle/>
          <a:p>
            <a:r>
              <a:rPr lang="en-US" smtClean="0"/>
              <a:t>Yvonne V. Richardson, Instructor</a:t>
            </a:r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1371600" y="2057400"/>
            <a:ext cx="6553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Combinations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533400" y="2209800"/>
            <a:ext cx="6553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kumimoji="0" lang="en-US" sz="1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/>
              </a:rPr>
              <a:t></a:t>
            </a:r>
            <a:endParaRPr kumimoji="0" lang="en-US" sz="1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2133600" y="2209800"/>
            <a:ext cx="6553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scene3d>
              <a:camera prst="orthographicFront">
                <a:rot lat="0" lon="10800000" rev="0"/>
              </a:camera>
              <a:lightRig rig="threePt" dir="t"/>
            </a:scene3d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kumimoji="0" lang="en-US" sz="1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/>
              </a:rPr>
              <a:t></a:t>
            </a:r>
            <a:endParaRPr kumimoji="0" lang="en-US" sz="1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Clip 06.wav">
            <a:hlinkClick r:id="" action="ppaction://media"/>
          </p:cNvPr>
          <p:cNvPicPr>
            <a:picLocks noRot="1" noChangeAspect="1"/>
          </p:cNvPicPr>
          <p:nvPr>
            <a:wavAudioFile r:embed="rId1" name="Clip 06.wav"/>
          </p:nvPr>
        </p:nvPicPr>
        <p:blipFill>
          <a:blip r:embed="rId4" cstate="print"/>
          <a:stretch>
            <a:fillRect/>
          </a:stretch>
        </p:blipFill>
        <p:spPr>
          <a:xfrm>
            <a:off x="8458200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7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295400" y="533400"/>
            <a:ext cx="6705600" cy="1676400"/>
          </a:xfrm>
        </p:spPr>
        <p:txBody>
          <a:bodyPr/>
          <a:lstStyle/>
          <a:p>
            <a:pPr algn="ctr"/>
            <a:r>
              <a:rPr lang="en-US" dirty="0" smtClean="0"/>
              <a:t>MATHEMATICS 2</a:t>
            </a:r>
            <a:br>
              <a:rPr lang="en-US" dirty="0" smtClean="0"/>
            </a:br>
            <a:r>
              <a:rPr lang="en-US" dirty="0" smtClean="0"/>
              <a:t>M2.4: Probability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371600" y="2057400"/>
            <a:ext cx="6553200" cy="1219200"/>
          </a:xfrm>
        </p:spPr>
        <p:txBody>
          <a:bodyPr/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n!</a:t>
            </a:r>
          </a:p>
          <a:p>
            <a:pPr algn="ctr"/>
            <a:r>
              <a:rPr lang="en-US" dirty="0" smtClean="0">
                <a:sym typeface="Symbol"/>
              </a:rPr>
              <a:t></a:t>
            </a:r>
            <a:endParaRPr lang="en-US" dirty="0" smtClean="0"/>
          </a:p>
          <a:p>
            <a:pPr algn="ctr"/>
            <a:r>
              <a:rPr lang="en-US" dirty="0" smtClean="0"/>
              <a:t>(n-k)! * k!</a:t>
            </a:r>
          </a:p>
          <a:p>
            <a:pPr algn="ctr"/>
            <a:r>
              <a:rPr lang="en-US" dirty="0" smtClean="0"/>
              <a:t>n = the number of events</a:t>
            </a:r>
          </a:p>
          <a:p>
            <a:pPr algn="ctr"/>
            <a:r>
              <a:rPr lang="en-US" dirty="0" smtClean="0"/>
              <a:t>k = the number of items chosen</a:t>
            </a:r>
          </a:p>
          <a:p>
            <a:pPr algn="ctr"/>
            <a:r>
              <a:rPr lang="en-US" dirty="0" smtClean="0"/>
              <a:t>k = the number of ways k items can be ordered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 smtClean="0"/>
              <a:t>3/7/2010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3FFA0C-1C06-495A-A6D6-4BD7E6712FA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324600"/>
            <a:ext cx="3810000" cy="379413"/>
          </a:xfrm>
        </p:spPr>
        <p:txBody>
          <a:bodyPr/>
          <a:lstStyle/>
          <a:p>
            <a:r>
              <a:rPr lang="en-US" smtClean="0"/>
              <a:t>Yvonne V. Richardson, Instructor</a:t>
            </a:r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1371600" y="2057400"/>
            <a:ext cx="6553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Combinations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533400" y="2209800"/>
            <a:ext cx="6553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kumimoji="0" lang="en-US" sz="1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Clip 07.wav">
            <a:hlinkClick r:id="" action="ppaction://media"/>
          </p:cNvPr>
          <p:cNvPicPr>
            <a:picLocks noRot="1" noChangeAspect="1"/>
          </p:cNvPicPr>
          <p:nvPr>
            <a:wavAudioFile r:embed="rId1" name="Clip 07.wav"/>
          </p:nvPr>
        </p:nvPicPr>
        <p:blipFill>
          <a:blip r:embed="rId4" cstate="print"/>
          <a:stretch>
            <a:fillRect/>
          </a:stretch>
        </p:blipFill>
        <p:spPr>
          <a:xfrm>
            <a:off x="8458200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295400" y="533400"/>
            <a:ext cx="6705600" cy="1676400"/>
          </a:xfrm>
        </p:spPr>
        <p:txBody>
          <a:bodyPr/>
          <a:lstStyle/>
          <a:p>
            <a:pPr algn="ctr"/>
            <a:r>
              <a:rPr lang="en-US" dirty="0" smtClean="0"/>
              <a:t>MATHEMATICS 2</a:t>
            </a:r>
            <a:br>
              <a:rPr lang="en-US" dirty="0" smtClean="0"/>
            </a:br>
            <a:r>
              <a:rPr lang="en-US" dirty="0" smtClean="0"/>
              <a:t>M2.4: Probability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371600" y="2057400"/>
            <a:ext cx="6553200" cy="1219200"/>
          </a:xfrm>
        </p:spPr>
        <p:txBody>
          <a:bodyPr/>
          <a:lstStyle/>
          <a:p>
            <a:pPr algn="ctr"/>
            <a:endParaRPr lang="en-US" dirty="0" smtClean="0"/>
          </a:p>
          <a:p>
            <a:pPr algn="ctr"/>
            <a:r>
              <a:rPr lang="en-US" sz="1200" dirty="0" smtClean="0"/>
              <a:t> </a:t>
            </a:r>
          </a:p>
          <a:p>
            <a:pPr algn="ctr"/>
            <a:r>
              <a:rPr lang="en-US" dirty="0" smtClean="0"/>
              <a:t>n</a:t>
            </a:r>
          </a:p>
          <a:p>
            <a:pPr algn="ctr"/>
            <a:r>
              <a:rPr lang="en-US" dirty="0" smtClean="0"/>
              <a:t>k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n = the number of events</a:t>
            </a:r>
          </a:p>
          <a:p>
            <a:pPr algn="ctr"/>
            <a:r>
              <a:rPr lang="en-US" dirty="0" smtClean="0"/>
              <a:t>k = the number ways k items can be ordered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 smtClean="0"/>
              <a:t>3/7/2010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3FFA0C-1C06-495A-A6D6-4BD7E6712FA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324600"/>
            <a:ext cx="3810000" cy="379413"/>
          </a:xfrm>
        </p:spPr>
        <p:txBody>
          <a:bodyPr/>
          <a:lstStyle/>
          <a:p>
            <a:r>
              <a:rPr lang="en-US" smtClean="0"/>
              <a:t>Yvonne V. Richardson, Instructor</a:t>
            </a:r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1371600" y="2057400"/>
            <a:ext cx="6553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Probability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533400" y="2209800"/>
            <a:ext cx="6553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kumimoji="0" lang="en-US" sz="1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304800" y="2209800"/>
            <a:ext cx="6553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kumimoji="0" lang="en-US" sz="1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/>
              </a:rPr>
              <a:t></a:t>
            </a:r>
            <a:endParaRPr kumimoji="0" lang="en-US" sz="1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2362200" y="2209800"/>
            <a:ext cx="6553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kumimoji="0" lang="en-US" sz="1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/>
              </a:rPr>
              <a:t></a:t>
            </a:r>
            <a:endParaRPr kumimoji="0" lang="en-US" sz="1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Clip 08.wav">
            <a:hlinkClick r:id="" action="ppaction://media"/>
          </p:cNvPr>
          <p:cNvPicPr>
            <a:picLocks noRot="1" noChangeAspect="1"/>
          </p:cNvPicPr>
          <p:nvPr>
            <a:wavAudioFile r:embed="rId1" name="Clip 08.wav"/>
          </p:nvPr>
        </p:nvPicPr>
        <p:blipFill>
          <a:blip r:embed="rId4" cstate="print"/>
          <a:stretch>
            <a:fillRect/>
          </a:stretch>
        </p:blipFill>
        <p:spPr>
          <a:xfrm>
            <a:off x="8458200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295400" y="533400"/>
            <a:ext cx="6705600" cy="1676400"/>
          </a:xfrm>
        </p:spPr>
        <p:txBody>
          <a:bodyPr/>
          <a:lstStyle/>
          <a:p>
            <a:pPr algn="ctr"/>
            <a:r>
              <a:rPr lang="en-US" dirty="0" smtClean="0"/>
              <a:t>MATHEMATICS 2</a:t>
            </a:r>
            <a:br>
              <a:rPr lang="en-US" dirty="0" smtClean="0"/>
            </a:br>
            <a:r>
              <a:rPr lang="en-US" dirty="0" smtClean="0"/>
              <a:t>M2.4: Probability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371600" y="2057400"/>
            <a:ext cx="6553200" cy="1219200"/>
          </a:xfrm>
        </p:spPr>
        <p:txBody>
          <a:bodyPr/>
          <a:lstStyle/>
          <a:p>
            <a:pPr algn="ctr"/>
            <a:endParaRPr lang="en-US" dirty="0" smtClean="0"/>
          </a:p>
          <a:p>
            <a:pPr algn="ctr"/>
            <a:r>
              <a:rPr lang="en-US" sz="1200" dirty="0" smtClean="0"/>
              <a:t> </a:t>
            </a:r>
          </a:p>
          <a:p>
            <a:pPr algn="ctr"/>
            <a:r>
              <a:rPr lang="en-US" dirty="0" smtClean="0"/>
              <a:t>60!</a:t>
            </a:r>
          </a:p>
          <a:p>
            <a:pPr algn="ctr"/>
            <a:r>
              <a:rPr lang="en-US" dirty="0" smtClean="0">
                <a:sym typeface="Symbol"/>
              </a:rPr>
              <a:t></a:t>
            </a:r>
            <a:endParaRPr lang="en-US" dirty="0" smtClean="0"/>
          </a:p>
          <a:p>
            <a:pPr algn="ctr"/>
            <a:r>
              <a:rPr lang="en-US" dirty="0" smtClean="0"/>
              <a:t>(54)! * 6!</a:t>
            </a:r>
          </a:p>
          <a:p>
            <a:pPr algn="ctr"/>
            <a:r>
              <a:rPr lang="en-US" dirty="0" smtClean="0"/>
              <a:t>n = the number of events</a:t>
            </a:r>
          </a:p>
          <a:p>
            <a:pPr algn="ctr"/>
            <a:r>
              <a:rPr lang="en-US" dirty="0" smtClean="0"/>
              <a:t>k = the number of items chosen</a:t>
            </a:r>
          </a:p>
          <a:p>
            <a:pPr algn="ctr"/>
            <a:r>
              <a:rPr lang="en-US" dirty="0" smtClean="0"/>
              <a:t>k = the number of ways k items can be ordered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 smtClean="0"/>
              <a:t>3/7/2010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3FFA0C-1C06-495A-A6D6-4BD7E6712FA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324600"/>
            <a:ext cx="3810000" cy="379413"/>
          </a:xfrm>
        </p:spPr>
        <p:txBody>
          <a:bodyPr/>
          <a:lstStyle/>
          <a:p>
            <a:r>
              <a:rPr lang="en-US" smtClean="0"/>
              <a:t>Yvonne V. Richardson, Instructor</a:t>
            </a:r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1371600" y="2057400"/>
            <a:ext cx="6553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Probability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533400" y="2209800"/>
            <a:ext cx="6553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kumimoji="0" lang="en-US" sz="1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304800" y="2209800"/>
            <a:ext cx="6553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kumimoji="0" lang="en-US" sz="1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2362200" y="2209800"/>
            <a:ext cx="6553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kumimoji="0" lang="en-US" sz="1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Clip 09.wav">
            <a:hlinkClick r:id="" action="ppaction://media"/>
          </p:cNvPr>
          <p:cNvPicPr>
            <a:picLocks noRot="1" noChangeAspect="1"/>
          </p:cNvPicPr>
          <p:nvPr>
            <a:wavAudioFile r:embed="rId1" name="Clip 09.wav"/>
          </p:nvPr>
        </p:nvPicPr>
        <p:blipFill>
          <a:blip r:embed="rId4" cstate="print"/>
          <a:stretch>
            <a:fillRect/>
          </a:stretch>
        </p:blipFill>
        <p:spPr>
          <a:xfrm>
            <a:off x="8458200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295400" y="533400"/>
            <a:ext cx="6705600" cy="1676400"/>
          </a:xfrm>
        </p:spPr>
        <p:txBody>
          <a:bodyPr/>
          <a:lstStyle/>
          <a:p>
            <a:pPr algn="ctr"/>
            <a:r>
              <a:rPr lang="en-US" dirty="0" smtClean="0"/>
              <a:t>MATHEMATICS 2</a:t>
            </a:r>
            <a:br>
              <a:rPr lang="en-US" dirty="0" smtClean="0"/>
            </a:br>
            <a:r>
              <a:rPr lang="en-US" dirty="0" smtClean="0"/>
              <a:t>M2.4: Probability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371600" y="2057400"/>
            <a:ext cx="6553200" cy="1219200"/>
          </a:xfrm>
        </p:spPr>
        <p:txBody>
          <a:bodyPr/>
          <a:lstStyle/>
          <a:p>
            <a:pPr algn="ctr"/>
            <a:endParaRPr lang="en-US" dirty="0" smtClean="0"/>
          </a:p>
          <a:p>
            <a:pPr algn="ctr"/>
            <a:r>
              <a:rPr lang="en-US" sz="1200" dirty="0" smtClean="0"/>
              <a:t> </a:t>
            </a:r>
          </a:p>
          <a:p>
            <a:pPr algn="ctr"/>
            <a:r>
              <a:rPr lang="en-US" dirty="0" smtClean="0"/>
              <a:t>60!</a:t>
            </a:r>
          </a:p>
          <a:p>
            <a:pPr algn="ctr"/>
            <a:r>
              <a:rPr lang="en-US" dirty="0" smtClean="0">
                <a:sym typeface="Symbol"/>
              </a:rPr>
              <a:t></a:t>
            </a:r>
            <a:endParaRPr lang="en-US" dirty="0" smtClean="0"/>
          </a:p>
          <a:p>
            <a:pPr algn="ctr"/>
            <a:r>
              <a:rPr lang="en-US" dirty="0" smtClean="0"/>
              <a:t>(54)! * 6!</a:t>
            </a:r>
          </a:p>
          <a:p>
            <a:pPr algn="ctr"/>
            <a:r>
              <a:rPr lang="en-US" dirty="0" smtClean="0"/>
              <a:t>n = the number of events</a:t>
            </a:r>
          </a:p>
          <a:p>
            <a:pPr algn="ctr"/>
            <a:r>
              <a:rPr lang="en-US" dirty="0" smtClean="0"/>
              <a:t>k = the number of items chosen</a:t>
            </a:r>
          </a:p>
          <a:p>
            <a:pPr algn="ctr"/>
            <a:r>
              <a:rPr lang="en-US" dirty="0" smtClean="0"/>
              <a:t>k = the number of ways k items can be ordered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 smtClean="0"/>
              <a:t>3/7/2010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3FFA0C-1C06-495A-A6D6-4BD7E6712FA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324600"/>
            <a:ext cx="3810000" cy="379413"/>
          </a:xfrm>
        </p:spPr>
        <p:txBody>
          <a:bodyPr/>
          <a:lstStyle/>
          <a:p>
            <a:r>
              <a:rPr lang="en-US" smtClean="0"/>
              <a:t>Yvonne V. Richardson, Instructor</a:t>
            </a:r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1371600" y="2057400"/>
            <a:ext cx="6553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Probability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533400" y="2209800"/>
            <a:ext cx="6553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kumimoji="0" lang="en-US" sz="1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304800" y="2209800"/>
            <a:ext cx="6553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kumimoji="0" lang="en-US" sz="1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2362200" y="2209800"/>
            <a:ext cx="6553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kumimoji="0" lang="en-US" sz="1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Clip 10.wav">
            <a:hlinkClick r:id="" action="ppaction://media"/>
          </p:cNvPr>
          <p:cNvPicPr>
            <a:picLocks noRot="1" noChangeAspect="1"/>
          </p:cNvPicPr>
          <p:nvPr>
            <a:wavAudioFile r:embed="rId1" name="Clip 10.wav"/>
          </p:nvPr>
        </p:nvPicPr>
        <p:blipFill>
          <a:blip r:embed="rId4" cstate="print"/>
          <a:stretch>
            <a:fillRect/>
          </a:stretch>
        </p:blipFill>
        <p:spPr>
          <a:xfrm>
            <a:off x="8458200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7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295400" y="533400"/>
            <a:ext cx="6705600" cy="1676400"/>
          </a:xfrm>
        </p:spPr>
        <p:txBody>
          <a:bodyPr/>
          <a:lstStyle/>
          <a:p>
            <a:pPr algn="ctr"/>
            <a:r>
              <a:rPr lang="en-US" dirty="0" smtClean="0"/>
              <a:t>MATHEMATICS 2</a:t>
            </a:r>
            <a:br>
              <a:rPr lang="en-US" dirty="0" smtClean="0"/>
            </a:br>
            <a:r>
              <a:rPr lang="en-US" dirty="0" smtClean="0"/>
              <a:t>M2.4: Probability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371600" y="2057400"/>
            <a:ext cx="6553200" cy="1219200"/>
          </a:xfrm>
        </p:spPr>
        <p:txBody>
          <a:bodyPr/>
          <a:lstStyle/>
          <a:p>
            <a:pPr algn="ctr"/>
            <a:endParaRPr lang="en-US" dirty="0" smtClean="0"/>
          </a:p>
          <a:p>
            <a:pPr algn="ctr"/>
            <a:r>
              <a:rPr lang="en-US" sz="1200" dirty="0" smtClean="0"/>
              <a:t> </a:t>
            </a:r>
          </a:p>
          <a:p>
            <a:pPr algn="ctr"/>
            <a:r>
              <a:rPr lang="en-US" dirty="0" smtClean="0"/>
              <a:t>60 * 59 * 58 * 57 * 56 * 55</a:t>
            </a:r>
          </a:p>
          <a:p>
            <a:pPr algn="ctr"/>
            <a:r>
              <a:rPr lang="en-US" dirty="0" smtClean="0">
                <a:sym typeface="Symbol"/>
              </a:rPr>
              <a:t></a:t>
            </a:r>
            <a:endParaRPr lang="en-US" dirty="0" smtClean="0"/>
          </a:p>
          <a:p>
            <a:pPr algn="ctr"/>
            <a:r>
              <a:rPr lang="en-US" dirty="0" smtClean="0"/>
              <a:t>6 * 5 * 4 * 3 * 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 smtClean="0"/>
              <a:t>3/7/2010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3FFA0C-1C06-495A-A6D6-4BD7E6712FA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324600"/>
            <a:ext cx="3810000" cy="379413"/>
          </a:xfrm>
        </p:spPr>
        <p:txBody>
          <a:bodyPr/>
          <a:lstStyle/>
          <a:p>
            <a:r>
              <a:rPr lang="en-US" smtClean="0"/>
              <a:t>Yvonne V. Richardson, Instructor</a:t>
            </a:r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1371600" y="2057400"/>
            <a:ext cx="6553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Probability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533400" y="2209800"/>
            <a:ext cx="6553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kumimoji="0" lang="en-US" sz="1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304800" y="2209800"/>
            <a:ext cx="6553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kumimoji="0" lang="en-US" sz="1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2362200" y="2209800"/>
            <a:ext cx="6553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kumimoji="0" lang="en-US" sz="1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Clip 11.wav">
            <a:hlinkClick r:id="" action="ppaction://media"/>
          </p:cNvPr>
          <p:cNvPicPr>
            <a:picLocks noRot="1" noChangeAspect="1"/>
          </p:cNvPicPr>
          <p:nvPr>
            <a:wavAudioFile r:embed="rId1" name="Clip 11.wav"/>
          </p:nvPr>
        </p:nvPicPr>
        <p:blipFill>
          <a:blip r:embed="rId4" cstate="print"/>
          <a:stretch>
            <a:fillRect/>
          </a:stretch>
        </p:blipFill>
        <p:spPr>
          <a:xfrm>
            <a:off x="8458200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295400" y="533400"/>
            <a:ext cx="6705600" cy="1676400"/>
          </a:xfrm>
        </p:spPr>
        <p:txBody>
          <a:bodyPr/>
          <a:lstStyle/>
          <a:p>
            <a:pPr algn="ctr"/>
            <a:r>
              <a:rPr lang="en-US" dirty="0" smtClean="0"/>
              <a:t>MATHEMATICS 2</a:t>
            </a:r>
            <a:br>
              <a:rPr lang="en-US" dirty="0" smtClean="0"/>
            </a:br>
            <a:r>
              <a:rPr lang="en-US" dirty="0" smtClean="0"/>
              <a:t>M2.4: Probability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371600" y="2057400"/>
            <a:ext cx="6553200" cy="1219200"/>
          </a:xfrm>
        </p:spPr>
        <p:txBody>
          <a:bodyPr/>
          <a:lstStyle/>
          <a:p>
            <a:pPr algn="ctr"/>
            <a:endParaRPr lang="en-US" dirty="0" smtClean="0"/>
          </a:p>
          <a:p>
            <a:pPr algn="ctr"/>
            <a:r>
              <a:rPr lang="en-US" sz="1200" dirty="0" smtClean="0"/>
              <a:t> </a:t>
            </a:r>
          </a:p>
          <a:p>
            <a:pPr algn="ctr"/>
            <a:r>
              <a:rPr lang="en-US" dirty="0" smtClean="0"/>
              <a:t>36,045,979,200</a:t>
            </a:r>
          </a:p>
          <a:p>
            <a:pPr algn="ctr"/>
            <a:r>
              <a:rPr lang="en-US" dirty="0" smtClean="0">
                <a:sym typeface="Symbol"/>
              </a:rPr>
              <a:t></a:t>
            </a:r>
            <a:endParaRPr lang="en-US" dirty="0" smtClean="0"/>
          </a:p>
          <a:p>
            <a:pPr algn="ctr"/>
            <a:r>
              <a:rPr lang="en-US" dirty="0" smtClean="0"/>
              <a:t>720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 smtClean="0"/>
              <a:t>3/7/2010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3FFA0C-1C06-495A-A6D6-4BD7E6712FA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324600"/>
            <a:ext cx="3810000" cy="379413"/>
          </a:xfrm>
        </p:spPr>
        <p:txBody>
          <a:bodyPr/>
          <a:lstStyle/>
          <a:p>
            <a:r>
              <a:rPr lang="en-US" smtClean="0"/>
              <a:t>Yvonne V. Richardson, Instructor</a:t>
            </a:r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1371600" y="2057400"/>
            <a:ext cx="6553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Probability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533400" y="2209800"/>
            <a:ext cx="6553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kumimoji="0" lang="en-US" sz="1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304800" y="2209800"/>
            <a:ext cx="6553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kumimoji="0" lang="en-US" sz="1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2362200" y="2209800"/>
            <a:ext cx="6553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kumimoji="0" lang="en-US" sz="1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Clip 12.wav">
            <a:hlinkClick r:id="" action="ppaction://media"/>
          </p:cNvPr>
          <p:cNvPicPr>
            <a:picLocks noRot="1" noChangeAspect="1"/>
          </p:cNvPicPr>
          <p:nvPr>
            <a:wavAudioFile r:embed="rId1" name="Clip 12.wav"/>
          </p:nvPr>
        </p:nvPicPr>
        <p:blipFill>
          <a:blip r:embed="rId4" cstate="print"/>
          <a:stretch>
            <a:fillRect/>
          </a:stretch>
        </p:blipFill>
        <p:spPr>
          <a:xfrm>
            <a:off x="8458200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6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295400" y="533400"/>
            <a:ext cx="6705600" cy="1676400"/>
          </a:xfrm>
        </p:spPr>
        <p:txBody>
          <a:bodyPr/>
          <a:lstStyle/>
          <a:p>
            <a:pPr algn="ctr"/>
            <a:r>
              <a:rPr lang="en-US" dirty="0" smtClean="0"/>
              <a:t>MATHEMATICS 2</a:t>
            </a:r>
            <a:br>
              <a:rPr lang="en-US" dirty="0" smtClean="0"/>
            </a:br>
            <a:r>
              <a:rPr lang="en-US" dirty="0" smtClean="0"/>
              <a:t>M2.4: Probability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371600" y="2057400"/>
            <a:ext cx="6553200" cy="1219200"/>
          </a:xfrm>
        </p:spPr>
        <p:txBody>
          <a:bodyPr/>
          <a:lstStyle/>
          <a:p>
            <a:pPr algn="ctr"/>
            <a:endParaRPr lang="en-US" dirty="0" smtClean="0"/>
          </a:p>
          <a:p>
            <a:pPr algn="ctr"/>
            <a:r>
              <a:rPr lang="en-US" sz="1200" dirty="0" smtClean="0"/>
              <a:t> </a:t>
            </a:r>
          </a:p>
          <a:p>
            <a:pPr algn="ctr"/>
            <a:r>
              <a:rPr lang="en-US" dirty="0" smtClean="0"/>
              <a:t>50,063,860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Chances of winning the lottery are 1 in 50,063,860</a:t>
            </a: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 smtClean="0"/>
              <a:t>3/7/2010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3FFA0C-1C06-495A-A6D6-4BD7E6712FA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324600"/>
            <a:ext cx="3810000" cy="379413"/>
          </a:xfrm>
        </p:spPr>
        <p:txBody>
          <a:bodyPr/>
          <a:lstStyle/>
          <a:p>
            <a:r>
              <a:rPr lang="en-US" smtClean="0"/>
              <a:t>Yvonne V. Richardson, Instructor</a:t>
            </a:r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1371600" y="2057400"/>
            <a:ext cx="6553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Probability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533400" y="2209800"/>
            <a:ext cx="6553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kumimoji="0" lang="en-US" sz="1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304800" y="2209800"/>
            <a:ext cx="6553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kumimoji="0" lang="en-US" sz="1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2362200" y="2209800"/>
            <a:ext cx="6553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kumimoji="0" lang="en-US" sz="1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Clip 13.wav">
            <a:hlinkClick r:id="" action="ppaction://media"/>
          </p:cNvPr>
          <p:cNvPicPr>
            <a:picLocks noRot="1" noChangeAspect="1"/>
          </p:cNvPicPr>
          <p:nvPr>
            <a:wavAudioFile r:embed="rId1" name="Clip 13.wav"/>
          </p:nvPr>
        </p:nvPicPr>
        <p:blipFill>
          <a:blip r:embed="rId4" cstate="print"/>
          <a:stretch>
            <a:fillRect/>
          </a:stretch>
        </p:blipFill>
        <p:spPr>
          <a:xfrm>
            <a:off x="8458200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295400" y="533400"/>
            <a:ext cx="6705600" cy="1676400"/>
          </a:xfrm>
        </p:spPr>
        <p:txBody>
          <a:bodyPr/>
          <a:lstStyle/>
          <a:p>
            <a:pPr algn="ctr"/>
            <a:r>
              <a:rPr lang="en-US" dirty="0" smtClean="0"/>
              <a:t>MATHEMATICS 2</a:t>
            </a:r>
            <a:br>
              <a:rPr lang="en-US" dirty="0" smtClean="0"/>
            </a:br>
            <a:r>
              <a:rPr lang="en-US" dirty="0" smtClean="0"/>
              <a:t>M2.4: Probability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371600" y="1981200"/>
            <a:ext cx="6553200" cy="1219200"/>
          </a:xfrm>
        </p:spPr>
        <p:txBody>
          <a:bodyPr/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Solitaire</a:t>
            </a:r>
          </a:p>
          <a:p>
            <a:pPr algn="ctr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 smtClean="0"/>
              <a:t>3/7/2010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3FFA0C-1C06-495A-A6D6-4BD7E6712FA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324600"/>
            <a:ext cx="3810000" cy="379413"/>
          </a:xfrm>
        </p:spPr>
        <p:txBody>
          <a:bodyPr/>
          <a:lstStyle/>
          <a:p>
            <a:r>
              <a:rPr lang="en-US" smtClean="0"/>
              <a:t>Yvonne V. Richardson, Instructor</a:t>
            </a:r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1371600" y="2057400"/>
            <a:ext cx="6553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Permutations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 descr="Solitair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33600" y="2971800"/>
            <a:ext cx="5334068" cy="3429000"/>
          </a:xfrm>
          <a:prstGeom prst="rect">
            <a:avLst/>
          </a:prstGeom>
        </p:spPr>
      </p:pic>
      <p:pic>
        <p:nvPicPr>
          <p:cNvPr id="11" name="Clip 2-02.wav">
            <a:hlinkClick r:id="" action="ppaction://media"/>
          </p:cNvPr>
          <p:cNvPicPr>
            <a:picLocks noRot="1" noChangeAspect="1"/>
          </p:cNvPicPr>
          <p:nvPr>
            <a:wavAudioFile r:embed="rId1" name="Clip 2-02.wav"/>
          </p:nvPr>
        </p:nvPicPr>
        <p:blipFill>
          <a:blip r:embed="rId5" cstate="print"/>
          <a:stretch>
            <a:fillRect/>
          </a:stretch>
        </p:blipFill>
        <p:spPr>
          <a:xfrm>
            <a:off x="8458200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295400" y="533400"/>
            <a:ext cx="6705600" cy="1676400"/>
          </a:xfrm>
        </p:spPr>
        <p:txBody>
          <a:bodyPr/>
          <a:lstStyle/>
          <a:p>
            <a:pPr algn="ctr"/>
            <a:r>
              <a:rPr lang="en-US" dirty="0" smtClean="0"/>
              <a:t>MATHEMATICS 2</a:t>
            </a:r>
            <a:br>
              <a:rPr lang="en-US" dirty="0" smtClean="0"/>
            </a:br>
            <a:r>
              <a:rPr lang="en-US" dirty="0" smtClean="0"/>
              <a:t>M2.4: Probability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371600" y="3581400"/>
            <a:ext cx="6553200" cy="1219200"/>
          </a:xfrm>
        </p:spPr>
        <p:txBody>
          <a:bodyPr/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Yvonne V. Richardson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 smtClean="0"/>
              <a:t>3/7/2010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3FFA0C-1C06-495A-A6D6-4BD7E6712FA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324600"/>
            <a:ext cx="3810000" cy="379413"/>
          </a:xfrm>
        </p:spPr>
        <p:txBody>
          <a:bodyPr/>
          <a:lstStyle/>
          <a:p>
            <a:r>
              <a:rPr lang="en-US" smtClean="0"/>
              <a:t>Yvonne V. Richardson, Instructor</a:t>
            </a:r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1371600" y="2209800"/>
            <a:ext cx="6553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M2.4.C Permutations, Combinations, and Factorials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295400" y="533400"/>
            <a:ext cx="6705600" cy="1676400"/>
          </a:xfrm>
        </p:spPr>
        <p:txBody>
          <a:bodyPr/>
          <a:lstStyle/>
          <a:p>
            <a:pPr algn="ctr"/>
            <a:r>
              <a:rPr lang="en-US" dirty="0" smtClean="0"/>
              <a:t>MATHEMATICS 2</a:t>
            </a:r>
            <a:br>
              <a:rPr lang="en-US" dirty="0" smtClean="0"/>
            </a:br>
            <a:r>
              <a:rPr lang="en-US" dirty="0" smtClean="0"/>
              <a:t>M2.4: Probability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371600" y="1981200"/>
            <a:ext cx="6553200" cy="1219200"/>
          </a:xfrm>
        </p:spPr>
        <p:txBody>
          <a:bodyPr/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Solitaire</a:t>
            </a:r>
          </a:p>
          <a:p>
            <a:pPr algn="ctr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 smtClean="0"/>
              <a:t>3/7/2010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3FFA0C-1C06-495A-A6D6-4BD7E6712FA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324600"/>
            <a:ext cx="3810000" cy="379413"/>
          </a:xfrm>
        </p:spPr>
        <p:txBody>
          <a:bodyPr/>
          <a:lstStyle/>
          <a:p>
            <a:r>
              <a:rPr lang="en-US" smtClean="0"/>
              <a:t>Yvonne V. Richardson, Instructor</a:t>
            </a:r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1371600" y="2057400"/>
            <a:ext cx="6553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Permutations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 descr="Solitair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33600" y="2971800"/>
            <a:ext cx="5334068" cy="3429000"/>
          </a:xfrm>
          <a:prstGeom prst="rect">
            <a:avLst/>
          </a:prstGeom>
        </p:spPr>
      </p:pic>
      <p:sp>
        <p:nvSpPr>
          <p:cNvPr id="15" name="U-Turn Arrow 14"/>
          <p:cNvSpPr/>
          <p:nvPr/>
        </p:nvSpPr>
        <p:spPr bwMode="auto">
          <a:xfrm>
            <a:off x="1600200" y="3505200"/>
            <a:ext cx="1981200" cy="914400"/>
          </a:xfrm>
          <a:prstGeom prst="uturn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2" name="Clip 2-03.wav">
            <a:hlinkClick r:id="" action="ppaction://media"/>
          </p:cNvPr>
          <p:cNvPicPr>
            <a:picLocks noRot="1" noChangeAspect="1"/>
          </p:cNvPicPr>
          <p:nvPr>
            <a:wavAudioFile r:embed="rId1" name="Clip 2-03.wav"/>
          </p:nvPr>
        </p:nvPicPr>
        <p:blipFill>
          <a:blip r:embed="rId5" cstate="print"/>
          <a:stretch>
            <a:fillRect/>
          </a:stretch>
        </p:blipFill>
        <p:spPr>
          <a:xfrm>
            <a:off x="8458200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295400" y="533400"/>
            <a:ext cx="6705600" cy="1676400"/>
          </a:xfrm>
        </p:spPr>
        <p:txBody>
          <a:bodyPr/>
          <a:lstStyle/>
          <a:p>
            <a:pPr algn="ctr"/>
            <a:r>
              <a:rPr lang="en-US" dirty="0" smtClean="0"/>
              <a:t>MATHEMATICS 2</a:t>
            </a:r>
            <a:br>
              <a:rPr lang="en-US" dirty="0" smtClean="0"/>
            </a:br>
            <a:r>
              <a:rPr lang="en-US" dirty="0" smtClean="0"/>
              <a:t>M2.4: Probability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371600" y="1981200"/>
            <a:ext cx="6553200" cy="1219200"/>
          </a:xfrm>
        </p:spPr>
        <p:txBody>
          <a:bodyPr/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Solitaire</a:t>
            </a:r>
          </a:p>
          <a:p>
            <a:pPr algn="ctr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 smtClean="0"/>
              <a:t>3/7/2010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3FFA0C-1C06-495A-A6D6-4BD7E6712FA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324600"/>
            <a:ext cx="3810000" cy="379413"/>
          </a:xfrm>
        </p:spPr>
        <p:txBody>
          <a:bodyPr/>
          <a:lstStyle/>
          <a:p>
            <a:r>
              <a:rPr lang="en-US" smtClean="0"/>
              <a:t>Yvonne V. Richardson, Instructor</a:t>
            </a:r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1371600" y="2057400"/>
            <a:ext cx="6553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Permutations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 descr="Solitair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33600" y="2971800"/>
            <a:ext cx="5334068" cy="3429000"/>
          </a:xfrm>
          <a:prstGeom prst="rect">
            <a:avLst/>
          </a:prstGeom>
        </p:spPr>
      </p:pic>
      <p:sp>
        <p:nvSpPr>
          <p:cNvPr id="15" name="U-Turn Arrow 14"/>
          <p:cNvSpPr/>
          <p:nvPr/>
        </p:nvSpPr>
        <p:spPr bwMode="auto">
          <a:xfrm>
            <a:off x="1600200" y="3505200"/>
            <a:ext cx="2743200" cy="914400"/>
          </a:xfrm>
          <a:prstGeom prst="uturn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1" name="Clip 2-04.wav">
            <a:hlinkClick r:id="" action="ppaction://media"/>
          </p:cNvPr>
          <p:cNvPicPr>
            <a:picLocks noRot="1" noChangeAspect="1"/>
          </p:cNvPicPr>
          <p:nvPr>
            <a:wavAudioFile r:embed="rId1" name="Clip 2-04.wav"/>
          </p:nvPr>
        </p:nvPicPr>
        <p:blipFill>
          <a:blip r:embed="rId5" cstate="print"/>
          <a:stretch>
            <a:fillRect/>
          </a:stretch>
        </p:blipFill>
        <p:spPr>
          <a:xfrm>
            <a:off x="8458200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295400" y="533400"/>
            <a:ext cx="6705600" cy="1676400"/>
          </a:xfrm>
        </p:spPr>
        <p:txBody>
          <a:bodyPr/>
          <a:lstStyle/>
          <a:p>
            <a:pPr algn="ctr"/>
            <a:r>
              <a:rPr lang="en-US" dirty="0" smtClean="0"/>
              <a:t>MATHEMATICS 2</a:t>
            </a:r>
            <a:br>
              <a:rPr lang="en-US" dirty="0" smtClean="0"/>
            </a:br>
            <a:r>
              <a:rPr lang="en-US" dirty="0" smtClean="0"/>
              <a:t>M2.4: Probability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371600" y="1981200"/>
            <a:ext cx="6553200" cy="1219200"/>
          </a:xfrm>
        </p:spPr>
        <p:txBody>
          <a:bodyPr/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Solitaire</a:t>
            </a:r>
          </a:p>
          <a:p>
            <a:pPr algn="ctr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 smtClean="0"/>
              <a:t>3/7/2010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3FFA0C-1C06-495A-A6D6-4BD7E6712FA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324600"/>
            <a:ext cx="3810000" cy="379413"/>
          </a:xfrm>
        </p:spPr>
        <p:txBody>
          <a:bodyPr/>
          <a:lstStyle/>
          <a:p>
            <a:r>
              <a:rPr lang="en-US" smtClean="0"/>
              <a:t>Yvonne V. Richardson, Instructor</a:t>
            </a:r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1371600" y="2057400"/>
            <a:ext cx="6553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Permutations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 descr="Solitair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33600" y="2971800"/>
            <a:ext cx="5334068" cy="3429000"/>
          </a:xfrm>
          <a:prstGeom prst="rect">
            <a:avLst/>
          </a:prstGeom>
        </p:spPr>
      </p:pic>
      <p:sp>
        <p:nvSpPr>
          <p:cNvPr id="15" name="U-Turn Arrow 14"/>
          <p:cNvSpPr/>
          <p:nvPr/>
        </p:nvSpPr>
        <p:spPr bwMode="auto">
          <a:xfrm>
            <a:off x="1600200" y="3505200"/>
            <a:ext cx="2743200" cy="914400"/>
          </a:xfrm>
          <a:prstGeom prst="uturn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48000" y="5024735"/>
            <a:ext cx="134203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51 * 50</a:t>
            </a:r>
            <a:endParaRPr lang="en-US" sz="2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4" name="U-Turn Arrow 13"/>
          <p:cNvSpPr/>
          <p:nvPr/>
        </p:nvSpPr>
        <p:spPr bwMode="auto">
          <a:xfrm>
            <a:off x="1600200" y="3505200"/>
            <a:ext cx="1981200" cy="914400"/>
          </a:xfrm>
          <a:prstGeom prst="uturn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6" name="Clip 2-05.wav">
            <a:hlinkClick r:id="" action="ppaction://media"/>
          </p:cNvPr>
          <p:cNvPicPr>
            <a:picLocks noRot="1" noChangeAspect="1"/>
          </p:cNvPicPr>
          <p:nvPr>
            <a:wavAudioFile r:embed="rId1" name="Clip 2-05.wav"/>
          </p:nvPr>
        </p:nvPicPr>
        <p:blipFill>
          <a:blip r:embed="rId5" cstate="print"/>
          <a:stretch>
            <a:fillRect/>
          </a:stretch>
        </p:blipFill>
        <p:spPr>
          <a:xfrm>
            <a:off x="8458200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295400" y="533400"/>
            <a:ext cx="6705600" cy="1676400"/>
          </a:xfrm>
        </p:spPr>
        <p:txBody>
          <a:bodyPr/>
          <a:lstStyle/>
          <a:p>
            <a:pPr algn="ctr"/>
            <a:r>
              <a:rPr lang="en-US" dirty="0" smtClean="0"/>
              <a:t>MATHEMATICS 2</a:t>
            </a:r>
            <a:br>
              <a:rPr lang="en-US" dirty="0" smtClean="0"/>
            </a:br>
            <a:r>
              <a:rPr lang="en-US" dirty="0" smtClean="0"/>
              <a:t>M2.4: Probability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371600" y="2438400"/>
            <a:ext cx="6553200" cy="1219200"/>
          </a:xfrm>
        </p:spPr>
        <p:txBody>
          <a:bodyPr/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51 * 50 * 49 * 48 * 47 * 46 =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approximately 1.3×1010; about 10 billion possibilities!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 smtClean="0"/>
              <a:t>3/7/2010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3FFA0C-1C06-495A-A6D6-4BD7E6712FA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324600"/>
            <a:ext cx="3810000" cy="379413"/>
          </a:xfrm>
        </p:spPr>
        <p:txBody>
          <a:bodyPr/>
          <a:lstStyle/>
          <a:p>
            <a:r>
              <a:rPr lang="en-US" smtClean="0"/>
              <a:t>Yvonne V. Richardson, Instructor</a:t>
            </a:r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1371600" y="2057400"/>
            <a:ext cx="6553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Permutations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Clip 2-06.wav">
            <a:hlinkClick r:id="" action="ppaction://media"/>
          </p:cNvPr>
          <p:cNvPicPr>
            <a:picLocks noRot="1" noChangeAspect="1"/>
          </p:cNvPicPr>
          <p:nvPr>
            <a:wavAudioFile r:embed="rId1" name="Clip 2-06.wav"/>
          </p:nvPr>
        </p:nvPicPr>
        <p:blipFill>
          <a:blip r:embed="rId4" cstate="print"/>
          <a:stretch>
            <a:fillRect/>
          </a:stretch>
        </p:blipFill>
        <p:spPr>
          <a:xfrm>
            <a:off x="8458200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295400" y="533400"/>
            <a:ext cx="6705600" cy="1676400"/>
          </a:xfrm>
        </p:spPr>
        <p:txBody>
          <a:bodyPr/>
          <a:lstStyle/>
          <a:p>
            <a:pPr algn="ctr"/>
            <a:r>
              <a:rPr lang="en-US" dirty="0" smtClean="0"/>
              <a:t>MATHEMATICS 2</a:t>
            </a:r>
            <a:br>
              <a:rPr lang="en-US" dirty="0" smtClean="0"/>
            </a:br>
            <a:r>
              <a:rPr lang="en-US" dirty="0" smtClean="0"/>
              <a:t>M2.4: Probability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371600" y="2438400"/>
            <a:ext cx="6553200" cy="1219200"/>
          </a:xfrm>
        </p:spPr>
        <p:txBody>
          <a:bodyPr/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51!</a:t>
            </a:r>
          </a:p>
          <a:p>
            <a:pPr algn="ctr"/>
            <a:r>
              <a:rPr lang="en-US" dirty="0" smtClean="0">
                <a:sym typeface="Symbol"/>
              </a:rPr>
              <a:t></a:t>
            </a:r>
          </a:p>
          <a:p>
            <a:pPr algn="ctr"/>
            <a:r>
              <a:rPr lang="en-US" dirty="0" smtClean="0">
                <a:sym typeface="Symbol"/>
              </a:rPr>
              <a:t>45!</a:t>
            </a:r>
            <a:endParaRPr lang="en-US" dirty="0" smtClean="0"/>
          </a:p>
          <a:p>
            <a:pPr algn="ctr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 smtClean="0"/>
              <a:t>3/7/2010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3FFA0C-1C06-495A-A6D6-4BD7E6712FA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324600"/>
            <a:ext cx="3810000" cy="379413"/>
          </a:xfrm>
        </p:spPr>
        <p:txBody>
          <a:bodyPr/>
          <a:lstStyle/>
          <a:p>
            <a:r>
              <a:rPr lang="en-US" smtClean="0"/>
              <a:t>Yvonne V. Richardson, Instructor</a:t>
            </a:r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1371600" y="2057400"/>
            <a:ext cx="6553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Permutations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Clip 2-07.wav">
            <a:hlinkClick r:id="" action="ppaction://media"/>
          </p:cNvPr>
          <p:cNvPicPr>
            <a:picLocks noRot="1" noChangeAspect="1"/>
          </p:cNvPicPr>
          <p:nvPr>
            <a:wavAudioFile r:embed="rId1" name="Clip 2-07.wav"/>
          </p:nvPr>
        </p:nvPicPr>
        <p:blipFill>
          <a:blip r:embed="rId4" cstate="print"/>
          <a:stretch>
            <a:fillRect/>
          </a:stretch>
        </p:blipFill>
        <p:spPr>
          <a:xfrm>
            <a:off x="8458200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295400" y="533400"/>
            <a:ext cx="6705600" cy="1676400"/>
          </a:xfrm>
        </p:spPr>
        <p:txBody>
          <a:bodyPr/>
          <a:lstStyle/>
          <a:p>
            <a:pPr algn="ctr"/>
            <a:r>
              <a:rPr lang="en-US" dirty="0" smtClean="0"/>
              <a:t>MATHEMATICS 2</a:t>
            </a:r>
            <a:br>
              <a:rPr lang="en-US" dirty="0" smtClean="0"/>
            </a:br>
            <a:r>
              <a:rPr lang="en-US" dirty="0" smtClean="0"/>
              <a:t>M2.4: Probability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371600" y="2438400"/>
            <a:ext cx="6553200" cy="1219200"/>
          </a:xfrm>
        </p:spPr>
        <p:txBody>
          <a:bodyPr/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51 * 50 * 49 * 48 * 47 * 46 * 45!</a:t>
            </a:r>
          </a:p>
          <a:p>
            <a:pPr algn="ctr"/>
            <a:r>
              <a:rPr lang="en-US" dirty="0" smtClean="0">
                <a:sym typeface="Symbol"/>
              </a:rPr>
              <a:t></a:t>
            </a:r>
          </a:p>
          <a:p>
            <a:pPr algn="ctr"/>
            <a:r>
              <a:rPr lang="en-US" dirty="0" smtClean="0">
                <a:sym typeface="Symbol"/>
              </a:rPr>
              <a:t>45!</a:t>
            </a:r>
            <a:endParaRPr lang="en-US" dirty="0" smtClean="0"/>
          </a:p>
          <a:p>
            <a:pPr algn="ctr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 smtClean="0"/>
              <a:t>3/7/2010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3FFA0C-1C06-495A-A6D6-4BD7E6712FA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324600"/>
            <a:ext cx="3810000" cy="379413"/>
          </a:xfrm>
        </p:spPr>
        <p:txBody>
          <a:bodyPr/>
          <a:lstStyle/>
          <a:p>
            <a:r>
              <a:rPr lang="en-US" smtClean="0"/>
              <a:t>Yvonne V. Richardson, Instructor</a:t>
            </a:r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1371600" y="2057400"/>
            <a:ext cx="6553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Permutations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Clip 2-08.wav">
            <a:hlinkClick r:id="" action="ppaction://media"/>
          </p:cNvPr>
          <p:cNvPicPr>
            <a:picLocks noRot="1" noChangeAspect="1"/>
          </p:cNvPicPr>
          <p:nvPr>
            <a:wavAudioFile r:embed="rId1" name="Clip 2-08.wav"/>
          </p:nvPr>
        </p:nvPicPr>
        <p:blipFill>
          <a:blip r:embed="rId4" cstate="print"/>
          <a:stretch>
            <a:fillRect/>
          </a:stretch>
        </p:blipFill>
        <p:spPr>
          <a:xfrm>
            <a:off x="8458200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295400" y="533400"/>
            <a:ext cx="6705600" cy="1676400"/>
          </a:xfrm>
        </p:spPr>
        <p:txBody>
          <a:bodyPr/>
          <a:lstStyle/>
          <a:p>
            <a:pPr algn="ctr"/>
            <a:r>
              <a:rPr lang="en-US" dirty="0" smtClean="0"/>
              <a:t>MATHEMATICS 2</a:t>
            </a:r>
            <a:br>
              <a:rPr lang="en-US" dirty="0" smtClean="0"/>
            </a:br>
            <a:r>
              <a:rPr lang="en-US" dirty="0" smtClean="0"/>
              <a:t>M2.4: Probability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371600" y="2438400"/>
            <a:ext cx="6553200" cy="1219200"/>
          </a:xfrm>
        </p:spPr>
        <p:txBody>
          <a:bodyPr/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51 * 50 * 49 * 48 * 47 * 46 * 45!</a:t>
            </a:r>
          </a:p>
          <a:p>
            <a:pPr algn="ctr"/>
            <a:r>
              <a:rPr lang="en-US" dirty="0" smtClean="0">
                <a:sym typeface="Symbol"/>
              </a:rPr>
              <a:t></a:t>
            </a:r>
          </a:p>
          <a:p>
            <a:pPr algn="ctr"/>
            <a:r>
              <a:rPr lang="en-US" dirty="0" smtClean="0">
                <a:sym typeface="Symbol"/>
              </a:rPr>
              <a:t>45!</a:t>
            </a:r>
            <a:endParaRPr lang="en-US" dirty="0" smtClean="0"/>
          </a:p>
          <a:p>
            <a:pPr algn="ctr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en-US" smtClean="0"/>
              <a:t>3/7/2010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3FFA0C-1C06-495A-A6D6-4BD7E6712FA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324600"/>
            <a:ext cx="3810000" cy="379413"/>
          </a:xfrm>
        </p:spPr>
        <p:txBody>
          <a:bodyPr/>
          <a:lstStyle/>
          <a:p>
            <a:r>
              <a:rPr lang="en-US" smtClean="0"/>
              <a:t>Yvonne V. Richardson, Instructor</a:t>
            </a:r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1371600" y="2057400"/>
            <a:ext cx="6553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Permutations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flipV="1">
            <a:off x="3581400" y="2667000"/>
            <a:ext cx="4419600" cy="2057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Clip 2-09.wav">
            <a:hlinkClick r:id="" action="ppaction://media"/>
          </p:cNvPr>
          <p:cNvPicPr>
            <a:picLocks noRot="1" noChangeAspect="1"/>
          </p:cNvPicPr>
          <p:nvPr>
            <a:wavAudioFile r:embed="rId1" name="Clip 2-09.wav"/>
          </p:nvPr>
        </p:nvPicPr>
        <p:blipFill>
          <a:blip r:embed="rId4" cstate="print"/>
          <a:stretch>
            <a:fillRect/>
          </a:stretch>
        </p:blipFill>
        <p:spPr>
          <a:xfrm>
            <a:off x="8458200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arketing plan presentation">
  <a:themeElements>
    <a:clrScheme name="Default Design 1">
      <a:dk1>
        <a:srgbClr val="336699"/>
      </a:dk1>
      <a:lt1>
        <a:srgbClr val="FFFFFF"/>
      </a:lt1>
      <a:dk2>
        <a:srgbClr val="0066FF"/>
      </a:dk2>
      <a:lt2>
        <a:srgbClr val="AFB5D2"/>
      </a:lt2>
      <a:accent1>
        <a:srgbClr val="66CCFF"/>
      </a:accent1>
      <a:accent2>
        <a:srgbClr val="99FFCC"/>
      </a:accent2>
      <a:accent3>
        <a:srgbClr val="FFFFFF"/>
      </a:accent3>
      <a:accent4>
        <a:srgbClr val="2A5682"/>
      </a:accent4>
      <a:accent5>
        <a:srgbClr val="B8E2FF"/>
      </a:accent5>
      <a:accent6>
        <a:srgbClr val="8AE7B9"/>
      </a:accent6>
      <a:hlink>
        <a:srgbClr val="FF99FF"/>
      </a:hlink>
      <a:folHlink>
        <a:srgbClr val="CCCCFF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336699"/>
        </a:dk1>
        <a:lt1>
          <a:srgbClr val="FFFFFF"/>
        </a:lt1>
        <a:dk2>
          <a:srgbClr val="0066FF"/>
        </a:dk2>
        <a:lt2>
          <a:srgbClr val="AFB5D2"/>
        </a:lt2>
        <a:accent1>
          <a:srgbClr val="66CCFF"/>
        </a:accent1>
        <a:accent2>
          <a:srgbClr val="99FFCC"/>
        </a:accent2>
        <a:accent3>
          <a:srgbClr val="FFFFFF"/>
        </a:accent3>
        <a:accent4>
          <a:srgbClr val="2A5682"/>
        </a:accent4>
        <a:accent5>
          <a:srgbClr val="B8E2FF"/>
        </a:accent5>
        <a:accent6>
          <a:srgbClr val="8AE7B9"/>
        </a:accent6>
        <a:hlink>
          <a:srgbClr val="FF99FF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3366"/>
        </a:dk1>
        <a:lt1>
          <a:srgbClr val="CCECFF"/>
        </a:lt1>
        <a:dk2>
          <a:srgbClr val="4B3384"/>
        </a:dk2>
        <a:lt2>
          <a:srgbClr val="849CBB"/>
        </a:lt2>
        <a:accent1>
          <a:srgbClr val="90DBFF"/>
        </a:accent1>
        <a:accent2>
          <a:srgbClr val="99FFCC"/>
        </a:accent2>
        <a:accent3>
          <a:srgbClr val="E2F4FF"/>
        </a:accent3>
        <a:accent4>
          <a:srgbClr val="002A56"/>
        </a:accent4>
        <a:accent5>
          <a:srgbClr val="C6EAFF"/>
        </a:accent5>
        <a:accent6>
          <a:srgbClr val="8AE7B9"/>
        </a:accent6>
        <a:hlink>
          <a:srgbClr val="DFC0FF"/>
        </a:hlink>
        <a:folHlink>
          <a:srgbClr val="6DC5D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 02</Template>
  <TotalTime>365</TotalTime>
  <Words>537</Words>
  <Application>Microsoft Office PowerPoint</Application>
  <PresentationFormat>On-screen Show (4:3)</PresentationFormat>
  <Paragraphs>213</Paragraphs>
  <Slides>20</Slides>
  <Notes>18</Notes>
  <HiddenSlides>0</HiddenSlides>
  <MMClips>19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Marketing plan presentation</vt:lpstr>
      <vt:lpstr>MATHEMATICS 2 M2.4: Probability</vt:lpstr>
      <vt:lpstr>MATHEMATICS 2 M2.4: Probability</vt:lpstr>
      <vt:lpstr>MATHEMATICS 2 M2.4: Probability</vt:lpstr>
      <vt:lpstr>MATHEMATICS 2 M2.4: Probability</vt:lpstr>
      <vt:lpstr>MATHEMATICS 2 M2.4: Probability</vt:lpstr>
      <vt:lpstr>MATHEMATICS 2 M2.4: Probability</vt:lpstr>
      <vt:lpstr>MATHEMATICS 2 M2.4: Probability</vt:lpstr>
      <vt:lpstr>MATHEMATICS 2 M2.4: Probability</vt:lpstr>
      <vt:lpstr>MATHEMATICS 2 M2.4: Probability</vt:lpstr>
      <vt:lpstr>MATHEMATICS 2 M2.4: Probability</vt:lpstr>
      <vt:lpstr>MATHEMATICS 2 M2.4: Probability</vt:lpstr>
      <vt:lpstr>MATHEMATICS 2 M2.4: Probability</vt:lpstr>
      <vt:lpstr>MATHEMATICS 2 M2.4: Probability</vt:lpstr>
      <vt:lpstr>MATHEMATICS 2 M2.4: Probability</vt:lpstr>
      <vt:lpstr>MATHEMATICS 2 M2.4: Probability</vt:lpstr>
      <vt:lpstr>MATHEMATICS 2 M2.4: Probability</vt:lpstr>
      <vt:lpstr>MATHEMATICS 2 M2.4: Probability</vt:lpstr>
      <vt:lpstr>MATHEMATICS 2 M2.4: Probability</vt:lpstr>
      <vt:lpstr>MATHEMATICS 2 M2.4: Probability</vt:lpstr>
      <vt:lpstr>MATHEMATICS 2 M2.4: Probability</vt:lpstr>
    </vt:vector>
  </TitlesOfParts>
  <Company>Ormer Technologies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MATHEMATICS 2 M2.4: Probability</dc:title>
  <dc:creator>Yvonne V. Richardson</dc:creator>
  <cp:lastModifiedBy>Yvonne V. Richardson</cp:lastModifiedBy>
  <cp:revision>59</cp:revision>
  <dcterms:created xsi:type="dcterms:W3CDTF">2010-03-08T02:23:42Z</dcterms:created>
  <dcterms:modified xsi:type="dcterms:W3CDTF">2010-03-13T22:23:53Z</dcterms:modified>
</cp:coreProperties>
</file>